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</p:sldMasterIdLst>
  <p:notesMasterIdLst>
    <p:notesMasterId r:id="rId47"/>
  </p:notesMasterIdLst>
  <p:sldIdLst>
    <p:sldId id="256" r:id="rId2"/>
    <p:sldId id="257" r:id="rId3"/>
    <p:sldId id="268" r:id="rId4"/>
    <p:sldId id="276" r:id="rId5"/>
    <p:sldId id="287" r:id="rId6"/>
    <p:sldId id="278" r:id="rId7"/>
    <p:sldId id="279" r:id="rId8"/>
    <p:sldId id="288" r:id="rId9"/>
    <p:sldId id="290" r:id="rId10"/>
    <p:sldId id="280" r:id="rId11"/>
    <p:sldId id="281" r:id="rId12"/>
    <p:sldId id="283" r:id="rId13"/>
    <p:sldId id="269" r:id="rId14"/>
    <p:sldId id="258" r:id="rId15"/>
    <p:sldId id="264" r:id="rId16"/>
    <p:sldId id="296" r:id="rId17"/>
    <p:sldId id="297" r:id="rId18"/>
    <p:sldId id="270" r:id="rId19"/>
    <p:sldId id="299" r:id="rId20"/>
    <p:sldId id="298" r:id="rId21"/>
    <p:sldId id="300" r:id="rId22"/>
    <p:sldId id="292" r:id="rId23"/>
    <p:sldId id="293" r:id="rId24"/>
    <p:sldId id="294" r:id="rId25"/>
    <p:sldId id="295" r:id="rId26"/>
    <p:sldId id="265" r:id="rId27"/>
    <p:sldId id="301" r:id="rId28"/>
    <p:sldId id="302" r:id="rId29"/>
    <p:sldId id="303" r:id="rId30"/>
    <p:sldId id="304" r:id="rId31"/>
    <p:sldId id="306" r:id="rId32"/>
    <p:sldId id="307" r:id="rId33"/>
    <p:sldId id="308" r:id="rId34"/>
    <p:sldId id="309" r:id="rId35"/>
    <p:sldId id="310" r:id="rId36"/>
    <p:sldId id="311" r:id="rId37"/>
    <p:sldId id="266" r:id="rId38"/>
    <p:sldId id="267" r:id="rId39"/>
    <p:sldId id="277" r:id="rId40"/>
    <p:sldId id="312" r:id="rId41"/>
    <p:sldId id="313" r:id="rId42"/>
    <p:sldId id="260" r:id="rId43"/>
    <p:sldId id="314" r:id="rId44"/>
    <p:sldId id="273" r:id="rId45"/>
    <p:sldId id="27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idula Sahay, Integra-PDY, IN" initials="MSII" lastIdx="7" clrIdx="0">
    <p:extLst>
      <p:ext uri="{19B8F6BF-5375-455C-9EA6-DF929625EA0E}">
        <p15:presenceInfo xmlns:p15="http://schemas.microsoft.com/office/powerpoint/2012/main" userId="Mridula Sahay, Integra-PDY, IN" providerId="None"/>
      </p:ext>
    </p:extLst>
  </p:cmAuthor>
  <p:cmAuthor id="2" name="Paromita Chakraborty, Integra-PDY, IN" initials="PCII" lastIdx="7" clrIdx="1">
    <p:extLst>
      <p:ext uri="{19B8F6BF-5375-455C-9EA6-DF929625EA0E}">
        <p15:presenceInfo xmlns:p15="http://schemas.microsoft.com/office/powerpoint/2012/main" userId="S-1-5-21-1408920735-363312195-2789242753-472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87958" autoAdjust="0"/>
  </p:normalViewPr>
  <p:slideViewPr>
    <p:cSldViewPr>
      <p:cViewPr varScale="1">
        <p:scale>
          <a:sx n="60" d="100"/>
          <a:sy n="60" d="100"/>
        </p:scale>
        <p:origin x="1452" y="5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22B10-FE80-4935-B9C9-55F2DE02CE53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74C31-EB4A-4B21-8134-CB5741A1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4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72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43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6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6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 State Scale</a:t>
            </a:r>
            <a:r>
              <a:rPr lang="en-US" sz="1200" dirty="0" smtClean="0"/>
              <a:t>–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questions ask about what the person experienced “in the activity you just completed.”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Dispositional Flow Scale</a:t>
            </a:r>
            <a:r>
              <a:rPr lang="en-US" sz="1200" dirty="0" smtClean="0"/>
              <a:t>–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questions ask about experiences “in your chosen activity.”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en-US" sz="120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Sampling Method (ESM)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Gathers information about a person’s experience immediately after he or she has it. 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35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1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61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89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00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5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67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Comprise commitment and dedication to meditation practice.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Observing the contents of one’s experience.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Attitude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Related to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person pays attention to experience.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6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8F348-DC40-4410-AD8A-449B8BEC66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8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0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29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29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6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28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 performance can be described by four parameters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Clear focus on self, object, and relationship.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Intense involvement in the experience.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strong intention to complete a task.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spontaneous expression of power.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91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 performance can be described by four parameters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Clear focus on self, object, and relationship.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Intense involvement in the experience.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strong intention to complete a task.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spontaneous expression of power.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85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Key to peak performance</a:t>
            </a:r>
            <a:r>
              <a:rPr lang="en-US" dirty="0" smtClean="0"/>
              <a:t>: Is to maintain a clear focus on both self and object and maintain a strong sense of self in relationship with the object.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 performance is most often found in activities that a person is deeply involved, committed, absorbed, or emotionally connected with.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15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9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5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/>
            <a:r>
              <a:rPr lang="en-US" u="sng" dirty="0" smtClean="0"/>
              <a:t>Highest-ranked reasons</a:t>
            </a:r>
            <a:r>
              <a:rPr lang="en-US" dirty="0" smtClean="0"/>
              <a:t>: For engaging in leisure were that leisure--fulfilled needs for autonomy, allowed the enjoyment of family life, relaxation, offered an escape from routine.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2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/>
            <a:r>
              <a:rPr lang="en-US" u="sng" dirty="0" smtClean="0"/>
              <a:t>Highest-ranked reasons</a:t>
            </a:r>
            <a:r>
              <a:rPr lang="en-US" dirty="0" smtClean="0"/>
              <a:t>: For engaging in leisure were that leisure--fulfilled needs for autonomy, allowed the enjoyment of family life, relaxation, offered an escape from routine.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4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flow can be described with eight parameters: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erging of action and awareness, complete concentration on the task at hand, lack of worry about losing control, a loss of self-consciousness, time no longer pass in ordinary ways, autotelic nature of the experience.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u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5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flow can be described with eight parameters: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erging of action and awareness, complete concentration on the task at hand, lack of worry about losing control, a loss of self-consciousness, time no longer pass in ordinary ways, autotelic nature of the experience.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u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2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flow can be described with eight parameters: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erging of action and awareness, complete concentration on the task at hand, lack of worry about losing control, a loss of self-consciousness, time no longer pass in ordinary ways, autotelic nature of the experience.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u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8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22098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371600" y="1143000"/>
            <a:ext cx="6400800" cy="2025650"/>
          </a:xfrm>
        </p:spPr>
        <p:txBody>
          <a:bodyPr anchor="b"/>
          <a:lstStyle>
            <a:lvl1pPr marL="0" indent="0" algn="ctr">
              <a:buNone/>
              <a:defRPr sz="4400" b="1">
                <a:solidFill>
                  <a:srgbClr val="1F497D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189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3008313" cy="7283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38200"/>
            <a:ext cx="5111750" cy="5287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92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8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65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6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76400"/>
            <a:ext cx="7696200" cy="4449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356350"/>
            <a:ext cx="7010400" cy="365125"/>
          </a:xfrm>
        </p:spPr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34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2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3992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46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7238"/>
            <a:ext cx="4040188" cy="563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799"/>
            <a:ext cx="4040188" cy="3535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027238"/>
            <a:ext cx="4041775" cy="563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90799"/>
            <a:ext cx="4041775" cy="3535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63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56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3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816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3600"/>
            <a:ext cx="8229600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7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mEo6RI4Wvs" TargetMode="Externa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dful.org/" TargetMode="External"/><Relationship Id="rId2" Type="http://schemas.openxmlformats.org/officeDocument/2006/relationships/hyperlink" Target="https://korumindfulness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J9UtuWfs3U" TargetMode="Externa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Leisure, Flow, Mindfulness, and Peak </a:t>
            </a:r>
            <a:r>
              <a:rPr lang="en-US" dirty="0"/>
              <a:t>P</a:t>
            </a:r>
            <a:r>
              <a:rPr lang="en-US" dirty="0" smtClean="0"/>
              <a:t>erformance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5650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Flow and Optimal Experience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751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Contexts and </a:t>
            </a:r>
            <a:r>
              <a:rPr lang="en-US" dirty="0" smtClean="0"/>
              <a:t>Situations </a:t>
            </a:r>
            <a:r>
              <a:rPr lang="en-US" dirty="0"/>
              <a:t>of Flow </a:t>
            </a:r>
            <a:endParaRPr lang="en-US" dirty="0" smtClean="0"/>
          </a:p>
          <a:p>
            <a:pPr lvl="0" hangingPunct="0"/>
            <a:r>
              <a:rPr lang="en-US" dirty="0" smtClean="0"/>
              <a:t>Contexts: religious rituals, teaching, family interactions, cramming, online learning, psychotherapy, military combat, sports, exercise, reading, music</a:t>
            </a:r>
          </a:p>
          <a:p>
            <a:pPr lvl="0" hangingPunct="0"/>
            <a:r>
              <a:rPr lang="en-US" dirty="0" smtClean="0"/>
              <a:t>Flow </a:t>
            </a:r>
            <a:r>
              <a:rPr lang="en-US" dirty="0"/>
              <a:t>experiences may be the key to job </a:t>
            </a:r>
            <a:r>
              <a:rPr lang="en-US" dirty="0" smtClean="0"/>
              <a:t>satisfaction</a:t>
            </a:r>
          </a:p>
          <a:p>
            <a:pPr lvl="1" hangingPunct="0"/>
            <a:r>
              <a:rPr lang="en-US" dirty="0" smtClean="0"/>
              <a:t>Work engagement </a:t>
            </a:r>
          </a:p>
          <a:p>
            <a:pPr lvl="2" hangingPunct="0"/>
            <a:r>
              <a:rPr lang="en-US" dirty="0" smtClean="0"/>
              <a:t>Vigor</a:t>
            </a:r>
          </a:p>
          <a:p>
            <a:pPr lvl="2" hangingPunct="0"/>
            <a:r>
              <a:rPr lang="en-US" dirty="0" smtClean="0"/>
              <a:t>Dedication</a:t>
            </a:r>
          </a:p>
          <a:p>
            <a:pPr lvl="2" hangingPunct="0"/>
            <a:r>
              <a:rPr lang="en-US" dirty="0" smtClean="0"/>
              <a:t>Absorption</a:t>
            </a:r>
          </a:p>
          <a:p>
            <a:pPr hangingPunct="0"/>
            <a:r>
              <a:rPr lang="en-US" dirty="0" smtClean="0"/>
              <a:t>Allows </a:t>
            </a:r>
            <a:r>
              <a:rPr lang="en-US" dirty="0"/>
              <a:t>people to enjoy life, feel </a:t>
            </a:r>
            <a:r>
              <a:rPr lang="en-US" dirty="0" smtClean="0"/>
              <a:t>happier, </a:t>
            </a:r>
            <a:r>
              <a:rPr lang="en-US" dirty="0"/>
              <a:t>and function better </a:t>
            </a:r>
          </a:p>
          <a:p>
            <a:pPr marL="0" indent="0">
              <a:buNone/>
            </a:pPr>
            <a:endParaRPr lang="en-IN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2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Flow and Optimal Experience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Contexts and Situations of </a:t>
            </a:r>
            <a:r>
              <a:rPr lang="en-US" dirty="0" smtClean="0"/>
              <a:t>Flow: </a:t>
            </a:r>
            <a:r>
              <a:rPr lang="en-US" dirty="0"/>
              <a:t>Is </a:t>
            </a:r>
            <a:r>
              <a:rPr lang="en-US" dirty="0" smtClean="0"/>
              <a:t>Flow </a:t>
            </a:r>
            <a:r>
              <a:rPr lang="en-US" dirty="0"/>
              <a:t>a </a:t>
            </a:r>
            <a:r>
              <a:rPr lang="en-US" dirty="0" smtClean="0"/>
              <a:t>State </a:t>
            </a:r>
            <a:r>
              <a:rPr lang="en-US" dirty="0"/>
              <a:t>or a </a:t>
            </a:r>
            <a:r>
              <a:rPr lang="en-US" dirty="0" smtClean="0"/>
              <a:t>Trait</a:t>
            </a:r>
            <a:r>
              <a:rPr lang="en-US" dirty="0"/>
              <a:t>?</a:t>
            </a:r>
            <a:r>
              <a:rPr lang="en-US" dirty="0" smtClean="0"/>
              <a:t> </a:t>
            </a:r>
            <a:endParaRPr lang="en-US" dirty="0"/>
          </a:p>
          <a:p>
            <a:pPr lvl="0" hangingPunct="0"/>
            <a:r>
              <a:rPr lang="en-US" dirty="0"/>
              <a:t>If flow is a state</a:t>
            </a:r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200" dirty="0"/>
              <a:t>A state of consciousness that can occur to anyone with the same amount of effort given the right circumstances</a:t>
            </a:r>
          </a:p>
          <a:p>
            <a:pPr lvl="0" hangingPunct="0"/>
            <a:r>
              <a:rPr lang="en-US" dirty="0" smtClean="0"/>
              <a:t>If </a:t>
            </a:r>
            <a:r>
              <a:rPr lang="en-US" dirty="0"/>
              <a:t>flow is a </a:t>
            </a:r>
            <a:r>
              <a:rPr lang="en-US" dirty="0" smtClean="0"/>
              <a:t>trait (dispositional flow)</a:t>
            </a:r>
            <a:endParaRPr lang="en-US" dirty="0"/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200" dirty="0"/>
              <a:t>There should be innate differences in how easily individuals can experience </a:t>
            </a:r>
            <a:r>
              <a:rPr lang="en-US" sz="3200" dirty="0" smtClean="0"/>
              <a:t>flow</a:t>
            </a:r>
          </a:p>
          <a:p>
            <a:pPr lvl="2" hangingPunct="0">
              <a:buFont typeface="Arial" panose="020B0604020202020204" pitchFamily="34" charset="0"/>
              <a:buChar char="─"/>
            </a:pPr>
            <a:r>
              <a:rPr lang="en-US" sz="2800" dirty="0" smtClean="0"/>
              <a:t>Some twin research suggests flow proneness related to genetically linked personality traits of extraversion, agreeableness, and openness to experience</a:t>
            </a:r>
            <a:endParaRPr lang="en-US" sz="2800" dirty="0"/>
          </a:p>
          <a:p>
            <a:pPr marL="0" indent="0">
              <a:buNone/>
            </a:pPr>
            <a:endParaRPr lang="en-IN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1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Flow and Optimal Experience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305800" cy="3992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Flow and </a:t>
            </a:r>
            <a:r>
              <a:rPr lang="en-US" sz="3000" dirty="0" smtClean="0"/>
              <a:t>Subjective Well-Being</a:t>
            </a:r>
          </a:p>
          <a:p>
            <a:pPr lvl="0" hangingPunct="0"/>
            <a:r>
              <a:rPr lang="en-US" sz="3000" dirty="0" smtClean="0"/>
              <a:t>Research on flow began with asking </a:t>
            </a:r>
            <a:r>
              <a:rPr lang="en-US" sz="3000" dirty="0"/>
              <a:t>people about moments of well-being</a:t>
            </a:r>
          </a:p>
          <a:p>
            <a:pPr lvl="0" hangingPunct="0"/>
            <a:r>
              <a:rPr lang="en-US" sz="3000" dirty="0" smtClean="0"/>
              <a:t>Study relationships </a:t>
            </a:r>
            <a:r>
              <a:rPr lang="en-US" sz="3000" dirty="0"/>
              <a:t>between being in </a:t>
            </a:r>
            <a:r>
              <a:rPr lang="en-US" sz="3000" dirty="0" smtClean="0"/>
              <a:t>frequent flow experiences and </a:t>
            </a:r>
            <a:r>
              <a:rPr lang="en-US" sz="3000" dirty="0"/>
              <a:t>increased </a:t>
            </a:r>
            <a:r>
              <a:rPr lang="en-US" sz="3000" dirty="0" smtClean="0"/>
              <a:t>well-being</a:t>
            </a:r>
          </a:p>
          <a:p>
            <a:pPr lvl="1" hangingPunct="0"/>
            <a:r>
              <a:rPr lang="en-US" sz="2600" dirty="0" smtClean="0"/>
              <a:t>Flow is a significant component of leisure activities, so in this way flow is related to leisure and satisfaction</a:t>
            </a:r>
            <a:endParaRPr lang="en-US" sz="2600" dirty="0"/>
          </a:p>
          <a:p>
            <a:pPr lvl="1" hangingPunct="0"/>
            <a:r>
              <a:rPr lang="en-US" sz="2600" dirty="0" smtClean="0"/>
              <a:t>Flow related to intrinsically motivated activities…keep repeated activities that produce flow (even though they </a:t>
            </a:r>
            <a:r>
              <a:rPr lang="en-US" sz="2600" dirty="0"/>
              <a:t>receive no recognition or money to do </a:t>
            </a:r>
            <a:r>
              <a:rPr lang="en-US" sz="2600" dirty="0" smtClean="0"/>
              <a:t>so)</a:t>
            </a:r>
            <a:endParaRPr lang="en-US" sz="2600" dirty="0"/>
          </a:p>
          <a:p>
            <a:pPr marL="0" indent="0">
              <a:buNone/>
            </a:pPr>
            <a:endParaRPr lang="en-IN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9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Flow and Optimal Experience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Flow and </a:t>
            </a:r>
            <a:r>
              <a:rPr lang="en-US" sz="3000" dirty="0" smtClean="0"/>
              <a:t>Subjective Well-Being: Measurement </a:t>
            </a:r>
          </a:p>
          <a:p>
            <a:pPr marL="0" indent="0">
              <a:buNone/>
            </a:pPr>
            <a:r>
              <a:rPr lang="en-US" sz="3000" dirty="0" smtClean="0"/>
              <a:t>Assessment </a:t>
            </a:r>
            <a:r>
              <a:rPr lang="en-US" sz="3000" dirty="0"/>
              <a:t>questionnaire is designed to measure flow as a state or as a trait</a:t>
            </a:r>
          </a:p>
          <a:p>
            <a:pPr lvl="1" hangingPunct="0"/>
            <a:r>
              <a:rPr lang="en-US" sz="3000" dirty="0"/>
              <a:t>Flow State </a:t>
            </a:r>
            <a:r>
              <a:rPr lang="en-US" sz="3000" dirty="0" smtClean="0"/>
              <a:t>Scale–2</a:t>
            </a:r>
            <a:endParaRPr lang="en-US" sz="3000" dirty="0"/>
          </a:p>
          <a:p>
            <a:pPr lvl="1" hangingPunct="0"/>
            <a:r>
              <a:rPr lang="en-US" sz="3000" dirty="0"/>
              <a:t>Dispositional Flow Scale–2</a:t>
            </a:r>
          </a:p>
          <a:p>
            <a:pPr lvl="0" hangingPunct="0"/>
            <a:r>
              <a:rPr lang="en-US" sz="3000" dirty="0"/>
              <a:t>Experience </a:t>
            </a:r>
            <a:r>
              <a:rPr lang="en-US" sz="3000" dirty="0" smtClean="0"/>
              <a:t>Sampling </a:t>
            </a:r>
            <a:r>
              <a:rPr lang="en-US" sz="3000" dirty="0"/>
              <a:t>M</a:t>
            </a:r>
            <a:r>
              <a:rPr lang="en-US" sz="3000" dirty="0" smtClean="0"/>
              <a:t>ethod </a:t>
            </a:r>
            <a:r>
              <a:rPr lang="en-US" sz="3000" dirty="0"/>
              <a:t>(ESM)</a:t>
            </a:r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Flow and Optimal Experience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Comments on the Theory of Flow </a:t>
            </a:r>
            <a:endParaRPr lang="en-US" dirty="0" smtClean="0"/>
          </a:p>
          <a:p>
            <a:pPr lvl="0" hangingPunct="0"/>
            <a:r>
              <a:rPr lang="en-US" dirty="0"/>
              <a:t>Not all studies have supported the predictions of the flow theory</a:t>
            </a:r>
          </a:p>
          <a:p>
            <a:pPr lvl="0" hangingPunct="0"/>
            <a:r>
              <a:rPr lang="en-US" dirty="0"/>
              <a:t>Flow experience is not always present in a specific activity</a:t>
            </a:r>
          </a:p>
          <a:p>
            <a:pPr lvl="0" hangingPunct="0"/>
            <a:r>
              <a:rPr lang="en-US" dirty="0"/>
              <a:t>If flow activity is present</a:t>
            </a:r>
            <a:r>
              <a:rPr lang="en-US" dirty="0" smtClean="0"/>
              <a:t>, it </a:t>
            </a:r>
            <a:r>
              <a:rPr lang="en-US" dirty="0"/>
              <a:t>may not be present throughout the duration of the activity</a:t>
            </a:r>
          </a:p>
          <a:p>
            <a:pPr lvl="0" hangingPunct="0"/>
            <a:r>
              <a:rPr lang="en-US" dirty="0"/>
              <a:t>Flow is fostered by intrinsic interest in and curiosity about the task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98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Mindfulness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IN" sz="3000" dirty="0" smtClean="0"/>
              <a:t>Conscious awareness</a:t>
            </a:r>
          </a:p>
          <a:p>
            <a:pPr lvl="0"/>
            <a:r>
              <a:rPr lang="en-IN" sz="3000" dirty="0" smtClean="0"/>
              <a:t>Open, receptive attitude</a:t>
            </a:r>
            <a:endParaRPr lang="en-US" sz="3000" dirty="0" smtClean="0"/>
          </a:p>
          <a:p>
            <a:pPr lvl="0"/>
            <a:r>
              <a:rPr lang="en-US" sz="3000" dirty="0" smtClean="0"/>
              <a:t>Impact </a:t>
            </a:r>
            <a:r>
              <a:rPr lang="en-US" sz="3000" dirty="0"/>
              <a:t>telomerase activity and may thus optimize health and longevity</a:t>
            </a:r>
          </a:p>
          <a:p>
            <a:pPr lvl="0" hangingPunct="0"/>
            <a:r>
              <a:rPr lang="en-US" sz="3000" dirty="0" smtClean="0"/>
              <a:t>A </a:t>
            </a:r>
            <a:r>
              <a:rPr lang="en-US" sz="3000" dirty="0"/>
              <a:t>tool </a:t>
            </a:r>
            <a:r>
              <a:rPr lang="en-US" sz="3000" dirty="0" smtClean="0"/>
              <a:t>applied </a:t>
            </a:r>
            <a:r>
              <a:rPr lang="en-US" sz="3000" dirty="0"/>
              <a:t>in numerous areas to enhance well-being</a:t>
            </a:r>
          </a:p>
          <a:p>
            <a:endParaRPr lang="en-US" dirty="0"/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0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Mindfulness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Meta-Analysis: Benefits of Mindfulness</a:t>
            </a:r>
          </a:p>
          <a:p>
            <a:pPr lvl="1"/>
            <a:r>
              <a:rPr lang="en-US" dirty="0" smtClean="0"/>
              <a:t>Improving mental health</a:t>
            </a:r>
          </a:p>
          <a:p>
            <a:pPr lvl="1"/>
            <a:r>
              <a:rPr lang="en-US" dirty="0" smtClean="0"/>
              <a:t>Better work performance</a:t>
            </a:r>
          </a:p>
          <a:p>
            <a:pPr lvl="1"/>
            <a:r>
              <a:rPr lang="en-US" dirty="0" smtClean="0"/>
              <a:t>Improved student performance</a:t>
            </a:r>
          </a:p>
          <a:p>
            <a:pPr lvl="1"/>
            <a:r>
              <a:rPr lang="en-US" dirty="0" smtClean="0"/>
              <a:t>Better health</a:t>
            </a:r>
          </a:p>
          <a:p>
            <a:pPr lvl="1"/>
            <a:r>
              <a:rPr lang="en-US" dirty="0" smtClean="0"/>
              <a:t>Increased creativity</a:t>
            </a:r>
          </a:p>
          <a:p>
            <a:pPr lvl="1"/>
            <a:r>
              <a:rPr lang="en-US" dirty="0" smtClean="0"/>
              <a:t>Improved weight loss</a:t>
            </a:r>
          </a:p>
          <a:p>
            <a:pPr lvl="1"/>
            <a:r>
              <a:rPr lang="en-US" dirty="0" smtClean="0"/>
              <a:t>Enhanced athletic performance</a:t>
            </a:r>
          </a:p>
          <a:p>
            <a:pPr lvl="1"/>
            <a:r>
              <a:rPr lang="en-US" dirty="0" smtClean="0"/>
              <a:t>Better financial reasoning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22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Mindfulness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5029200" cy="3992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Ellen Langer’s Approach to </a:t>
            </a:r>
            <a:r>
              <a:rPr lang="en-US" sz="3000" dirty="0" smtClean="0"/>
              <a:t>Mindfulness</a:t>
            </a:r>
          </a:p>
          <a:p>
            <a:r>
              <a:rPr lang="en-US" sz="3000" dirty="0" smtClean="0"/>
              <a:t>Mindlessness</a:t>
            </a:r>
          </a:p>
          <a:p>
            <a:pPr lvl="1"/>
            <a:r>
              <a:rPr lang="en-US" sz="2600" dirty="0" smtClean="0"/>
              <a:t>Automatic pilot</a:t>
            </a:r>
          </a:p>
          <a:p>
            <a:pPr lvl="1"/>
            <a:r>
              <a:rPr lang="en-US" sz="2600" dirty="0" smtClean="0"/>
              <a:t>Roots in habits, premature cognitive commitments to categories, and focus on goals rather than on immediate processes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3276600"/>
            <a:ext cx="3293323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9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Mindfulness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Ellen Langer’s Approach to </a:t>
            </a:r>
            <a:r>
              <a:rPr lang="en-US" sz="3000" dirty="0" smtClean="0"/>
              <a:t>Mindfulness</a:t>
            </a:r>
          </a:p>
          <a:p>
            <a:pPr lvl="0" hangingPunct="0"/>
            <a:r>
              <a:rPr lang="en-US" sz="3000" dirty="0"/>
              <a:t>Represents a cognitive style that centers on:</a:t>
            </a:r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dirty="0"/>
              <a:t>Awareness </a:t>
            </a:r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dirty="0"/>
              <a:t>Quality of attention in everyday </a:t>
            </a:r>
            <a:r>
              <a:rPr lang="en-US" dirty="0" smtClean="0"/>
              <a:t>experiences</a:t>
            </a:r>
          </a:p>
          <a:p>
            <a:pPr lvl="0" hangingPunct="0"/>
            <a:r>
              <a:rPr lang="en-US" sz="3000" dirty="0" smtClean="0"/>
              <a:t>Experience world </a:t>
            </a:r>
            <a:r>
              <a:rPr lang="en-US" sz="3000" dirty="0"/>
              <a:t>with fresh eyes and </a:t>
            </a:r>
            <a:r>
              <a:rPr lang="en-US" sz="3000" dirty="0" smtClean="0"/>
              <a:t>ears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04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Mindfulness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Ellen Langer’s Approach to </a:t>
            </a:r>
            <a:r>
              <a:rPr lang="en-US" sz="3000" dirty="0" smtClean="0"/>
              <a:t>Mindfulness</a:t>
            </a:r>
          </a:p>
          <a:p>
            <a:r>
              <a:rPr lang="en-US" sz="3000" dirty="0" smtClean="0"/>
              <a:t>Mindfulness is “a flexible state of mind—an openness to novelty, a process of actively drawing novel distinctions. When we are mindful, we are sensitive to context and perspective; we are situated in the present”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1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Leisure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2133600"/>
            <a:ext cx="4724400" cy="3992563"/>
          </a:xfrm>
        </p:spPr>
        <p:txBody>
          <a:bodyPr>
            <a:normAutofit/>
          </a:bodyPr>
          <a:lstStyle/>
          <a:p>
            <a:pPr lvl="0" hangingPunct="0"/>
            <a:r>
              <a:rPr lang="en-US" sz="3000" dirty="0"/>
              <a:t>Finding ways to amuse ourselves</a:t>
            </a:r>
          </a:p>
          <a:p>
            <a:pPr lvl="0" hangingPunct="0"/>
            <a:r>
              <a:rPr lang="en-US" sz="3000" dirty="0" smtClean="0"/>
              <a:t>Leisure activities…what do you enjoy?</a:t>
            </a:r>
          </a:p>
          <a:p>
            <a:pPr lvl="0" hangingPunct="0"/>
            <a:r>
              <a:rPr lang="en-US" sz="3000" dirty="0" smtClean="0"/>
              <a:t>Life </a:t>
            </a:r>
            <a:r>
              <a:rPr lang="en-US" sz="3000" dirty="0"/>
              <a:t>satisfaction and well-being</a:t>
            </a:r>
          </a:p>
          <a:p>
            <a:pPr hangingPunct="0"/>
            <a:endParaRPr lang="en-US" dirty="0"/>
          </a:p>
          <a:p>
            <a:endParaRPr lang="en-US" sz="3000" i="1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114425"/>
            <a:ext cx="2638425" cy="1733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87" y="3260723"/>
            <a:ext cx="1905000" cy="1341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899" y="4937933"/>
            <a:ext cx="2162175" cy="13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2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Mindfulness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Ellen Langer’s Approach to </a:t>
            </a:r>
            <a:r>
              <a:rPr lang="en-US" sz="3000" dirty="0" smtClean="0"/>
              <a:t>Mindfulness</a:t>
            </a:r>
          </a:p>
          <a:p>
            <a:r>
              <a:rPr lang="en-US" sz="3000" dirty="0" smtClean="0"/>
              <a:t>Mindfulness </a:t>
            </a:r>
            <a:r>
              <a:rPr lang="en-US" sz="3000" dirty="0"/>
              <a:t>comprises three core </a:t>
            </a:r>
            <a:r>
              <a:rPr lang="en-US" sz="3000" dirty="0" smtClean="0"/>
              <a:t>qualities</a:t>
            </a:r>
          </a:p>
          <a:p>
            <a:pPr lvl="1"/>
            <a:r>
              <a:rPr lang="en-US" sz="2600" dirty="0" smtClean="0"/>
              <a:t>Create new categories of experience</a:t>
            </a:r>
          </a:p>
          <a:p>
            <a:pPr lvl="1"/>
            <a:r>
              <a:rPr lang="en-US" sz="2600" dirty="0" smtClean="0"/>
              <a:t>Be open to new information</a:t>
            </a:r>
          </a:p>
          <a:p>
            <a:pPr lvl="1"/>
            <a:r>
              <a:rPr lang="en-US" sz="2600" dirty="0" smtClean="0"/>
              <a:t>See more than one point of view 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3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Mindfulness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Buddhist-Inspired Mindfulness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09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Positive Psychology: The Scientific and Practical Explorations of Human Strengths © 2014 SAGE</a:t>
            </a:r>
            <a:endParaRPr lang="en-US" altLang="en-US"/>
          </a:p>
        </p:txBody>
      </p:sp>
      <p:pic>
        <p:nvPicPr>
          <p:cNvPr id="133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754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Mindfulness </a:t>
            </a:r>
            <a:br>
              <a:rPr lang="en-US" dirty="0" smtClean="0"/>
            </a:br>
            <a:r>
              <a:rPr lang="en-US" sz="4400" dirty="0" smtClean="0"/>
              <a:t>Jon </a:t>
            </a:r>
            <a:r>
              <a:rPr lang="en-US" sz="4400" dirty="0" err="1" smtClean="0"/>
              <a:t>Kabat</a:t>
            </a:r>
            <a:r>
              <a:rPr lang="en-US" sz="4400" dirty="0" smtClean="0"/>
              <a:t>-Zin</a:t>
            </a:r>
            <a:endParaRPr lang="en-US" sz="4400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5486400" cy="399415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Professor Emeritus and creator of the Stress Reduction Clinic and the Center for Mindfulness in Medicine, Health Care, and Society at the University of Massachusetts Medical School</a:t>
            </a:r>
          </a:p>
          <a:p>
            <a:r>
              <a:rPr lang="en-US" altLang="en-US" dirty="0" smtClean="0"/>
              <a:t>The practice has moved from a largely obscure Buddhist concept founded about 2,600 years ago to a mainstream psychotherapy construct today (apa.org)</a:t>
            </a:r>
          </a:p>
          <a:p>
            <a:endParaRPr lang="en-US" alt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Positive Psychology: The Scientific and Practical Explorations of Human Strengths © 2014 SAGE</a:t>
            </a:r>
            <a:endParaRPr lang="en-US" altLang="en-US"/>
          </a:p>
        </p:txBody>
      </p:sp>
      <p:pic>
        <p:nvPicPr>
          <p:cNvPr id="1434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27686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78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Positive Psychology: The Scientific and Practical Explorations of Human Strengths © 2014 SAGE</a:t>
            </a:r>
            <a:endParaRPr lang="en-US" altLang="en-US"/>
          </a:p>
        </p:txBody>
      </p:sp>
      <p:pic>
        <p:nvPicPr>
          <p:cNvPr id="1536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809625"/>
            <a:ext cx="52387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83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Mindfulness</a:t>
            </a:r>
            <a:br>
              <a:rPr lang="en-US" dirty="0" smtClean="0"/>
            </a:br>
            <a:r>
              <a:rPr lang="en-US" dirty="0" smtClean="0"/>
              <a:t>Jon </a:t>
            </a:r>
            <a:r>
              <a:rPr lang="en-US" dirty="0" err="1" smtClean="0"/>
              <a:t>Kabat</a:t>
            </a:r>
            <a:r>
              <a:rPr lang="en-US" dirty="0" smtClean="0"/>
              <a:t> Zinn</a:t>
            </a:r>
            <a:endParaRPr lang="en-US" dirty="0"/>
          </a:p>
        </p:txBody>
      </p:sp>
      <p:pic>
        <p:nvPicPr>
          <p:cNvPr id="7" name="HmEo6RI4Wv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3900" y="2821782"/>
            <a:ext cx="3848100" cy="21645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184599"/>
            <a:ext cx="3581400" cy="40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92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Mindfulness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63271"/>
            <a:ext cx="8229600" cy="42851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/>
              <a:t>Buddhist-Inspired </a:t>
            </a:r>
            <a:r>
              <a:rPr lang="en-US" sz="3000" dirty="0"/>
              <a:t>Mindfulness </a:t>
            </a:r>
            <a:endParaRPr lang="en-US" sz="3000" dirty="0" smtClean="0"/>
          </a:p>
          <a:p>
            <a:pPr lvl="0" hangingPunct="0"/>
            <a:r>
              <a:rPr lang="en-US" sz="3000" dirty="0"/>
              <a:t>M</a:t>
            </a:r>
            <a:r>
              <a:rPr lang="en-US" sz="3000" dirty="0" smtClean="0"/>
              <a:t>editative </a:t>
            </a:r>
            <a:r>
              <a:rPr lang="en-US" sz="3000" dirty="0"/>
              <a:t>practices have included a practice called mindfulness</a:t>
            </a:r>
          </a:p>
          <a:p>
            <a:pPr lvl="0" hangingPunct="0"/>
            <a:r>
              <a:rPr lang="en-US" sz="3000" dirty="0" smtClean="0"/>
              <a:t>Buddhist-inspired </a:t>
            </a:r>
            <a:r>
              <a:rPr lang="en-US" sz="3000" dirty="0"/>
              <a:t>style of mindfulness consists of three core elements: </a:t>
            </a:r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2400" dirty="0"/>
              <a:t>Intention </a:t>
            </a:r>
            <a:r>
              <a:rPr lang="en-US" sz="2400" dirty="0" smtClean="0"/>
              <a:t>(commitment and dedication to meditation practice)</a:t>
            </a:r>
            <a:endParaRPr lang="en-US" sz="2400" dirty="0"/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2400" dirty="0" smtClean="0"/>
              <a:t>Attention (observing the contents of one’s experience) </a:t>
            </a:r>
            <a:endParaRPr lang="en-US" sz="2400" dirty="0"/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2400" dirty="0" smtClean="0"/>
              <a:t>Attitude (how a person pays attention to experience)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89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Practice of Meditation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34986"/>
            <a:ext cx="4986338" cy="3537177"/>
          </a:xfrm>
        </p:spPr>
        <p:txBody>
          <a:bodyPr>
            <a:normAutofit fontScale="92500"/>
          </a:bodyPr>
          <a:lstStyle/>
          <a:p>
            <a:r>
              <a:rPr lang="en-US" sz="2700" dirty="0"/>
              <a:t>A way to come to experience more fully moment-by-moment existence by encountering the mind directly</a:t>
            </a:r>
          </a:p>
          <a:p>
            <a:r>
              <a:rPr lang="en-US" sz="2700" dirty="0"/>
              <a:t>Involves increasing awareness of the body (sensations), emotions, thoughts, the mind, and mental qualities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86617" y="5573300"/>
            <a:ext cx="48757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West, M.A. (2016). The practice of meditation. In  </a:t>
            </a:r>
            <a:r>
              <a:rPr lang="en-US" sz="1350" i="1" dirty="0"/>
              <a:t>The Psychology of Meditation: Research and Practice, </a:t>
            </a:r>
            <a:r>
              <a:rPr lang="en-US" sz="1350" dirty="0"/>
              <a:t>Oxford University Press.</a:t>
            </a:r>
            <a:endParaRPr lang="en-US" sz="1350" i="1" dirty="0"/>
          </a:p>
        </p:txBody>
      </p:sp>
    </p:spTree>
    <p:extLst>
      <p:ext uri="{BB962C8B-B14F-4D97-AF65-F5344CB8AC3E}">
        <p14:creationId xmlns:p14="http://schemas.microsoft.com/office/powerpoint/2010/main" val="41694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Mindfulness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 smtClean="0"/>
              <a:t>Mindfulness Meditation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dirty="0" smtClean="0"/>
              <a:t>Daily Mindfulness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76" y="3352800"/>
            <a:ext cx="2568164" cy="1702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76" y="3352829"/>
            <a:ext cx="2553300" cy="17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of Meditation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en-US" sz="2700" dirty="0"/>
              <a:t>To increase non-reactive awareness, though more acute to events and experiences</a:t>
            </a:r>
          </a:p>
          <a:p>
            <a:pPr lvl="1"/>
            <a:r>
              <a:rPr lang="en-US" sz="2100" dirty="0"/>
              <a:t>Meditation offers a means of opening to or connecting with all experience, whether positive, negative, or neutral in a (relatively) unfiltered, unprocessed way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en-US" sz="2700" dirty="0"/>
              <a:t>To reduce suffering as a consequence of this greater openness, through reduced reactivity to experience and increasing well-being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86617" y="5573300"/>
            <a:ext cx="48757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West, M.A. (2016). The practice of meditation. In  </a:t>
            </a:r>
            <a:r>
              <a:rPr lang="en-US" sz="1350" i="1" dirty="0"/>
              <a:t>The Psychology of Meditation: Research and Practice, </a:t>
            </a:r>
            <a:r>
              <a:rPr lang="en-US" sz="1350" dirty="0"/>
              <a:t>Oxford University Press.</a:t>
            </a:r>
            <a:endParaRPr lang="en-US" sz="1350" i="1" dirty="0"/>
          </a:p>
        </p:txBody>
      </p:sp>
    </p:spTree>
    <p:extLst>
      <p:ext uri="{BB962C8B-B14F-4D97-AF65-F5344CB8AC3E}">
        <p14:creationId xmlns:p14="http://schemas.microsoft.com/office/powerpoint/2010/main" val="38789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Leisure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037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Leisure and </a:t>
            </a:r>
            <a:r>
              <a:rPr lang="en-US" dirty="0" smtClean="0"/>
              <a:t>Well-Being </a:t>
            </a:r>
          </a:p>
          <a:p>
            <a:pPr lvl="0" hangingPunct="0"/>
            <a:r>
              <a:rPr lang="en-US" dirty="0"/>
              <a:t>Having more time is more important than having more </a:t>
            </a:r>
            <a:r>
              <a:rPr lang="en-US" dirty="0" smtClean="0"/>
              <a:t>money…</a:t>
            </a:r>
            <a:r>
              <a:rPr lang="en-US" i="1" dirty="0" smtClean="0"/>
              <a:t>time affluence</a:t>
            </a:r>
            <a:r>
              <a:rPr lang="en-US" dirty="0" smtClean="0"/>
              <a:t> </a:t>
            </a:r>
            <a:endParaRPr lang="en-US" dirty="0"/>
          </a:p>
          <a:p>
            <a:pPr lvl="0" hangingPunct="0"/>
            <a:r>
              <a:rPr lang="en-US" dirty="0" smtClean="0"/>
              <a:t>Variety of leisure activities and participation in active leisure activities…higher life satisfaction</a:t>
            </a:r>
          </a:p>
          <a:p>
            <a:pPr lvl="1" hangingPunct="0"/>
            <a:r>
              <a:rPr lang="en-US" dirty="0" smtClean="0"/>
              <a:t>Exercise, mindfulness meditation can decrease depression, anxiety</a:t>
            </a:r>
            <a:endParaRPr lang="en-US" dirty="0"/>
          </a:p>
          <a:p>
            <a:pPr lvl="0" hangingPunct="0"/>
            <a:r>
              <a:rPr lang="en-US" dirty="0" smtClean="0"/>
              <a:t>Associated </a:t>
            </a:r>
            <a:r>
              <a:rPr lang="en-US" dirty="0"/>
              <a:t>with greater indices of well-being</a:t>
            </a:r>
          </a:p>
          <a:p>
            <a:pPr lvl="0" hangingPunct="0"/>
            <a:r>
              <a:rPr lang="en-US" dirty="0" smtClean="0"/>
              <a:t>Having </a:t>
            </a:r>
            <a:r>
              <a:rPr lang="en-US" dirty="0"/>
              <a:t>leisure time does not automatically </a:t>
            </a:r>
            <a:r>
              <a:rPr lang="en-US" dirty="0" smtClean="0"/>
              <a:t>increase </a:t>
            </a:r>
            <a:r>
              <a:rPr lang="en-US" dirty="0"/>
              <a:t>our </a:t>
            </a:r>
            <a:r>
              <a:rPr lang="en-US" dirty="0" smtClean="0"/>
              <a:t>well-being</a:t>
            </a:r>
          </a:p>
          <a:p>
            <a:pPr lvl="1" hangingPunct="0"/>
            <a:r>
              <a:rPr lang="en-US" dirty="0" smtClean="0"/>
              <a:t>Active</a:t>
            </a:r>
          </a:p>
          <a:p>
            <a:pPr lvl="1" hangingPunct="0"/>
            <a:r>
              <a:rPr lang="en-US" dirty="0" smtClean="0"/>
              <a:t>Meaningful </a:t>
            </a:r>
          </a:p>
          <a:p>
            <a:pPr lvl="1" hangingPunct="0"/>
            <a:r>
              <a:rPr lang="en-US" dirty="0" smtClean="0"/>
              <a:t>Life experiences (rather than making purchases)</a:t>
            </a:r>
            <a:endParaRPr lang="en-US" dirty="0"/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John </a:t>
            </a:r>
            <a:r>
              <a:rPr lang="en-US" dirty="0" err="1" smtClean="0"/>
              <a:t>Kabat</a:t>
            </a:r>
            <a:r>
              <a:rPr lang="en-US" dirty="0" smtClean="0"/>
              <a:t>-Zinn </a:t>
            </a:r>
            <a:br>
              <a:rPr lang="en-US" dirty="0" smtClean="0"/>
            </a:br>
            <a:r>
              <a:rPr lang="en-US" dirty="0" smtClean="0"/>
              <a:t>Elements of Mindfulness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8"/>
            <a:ext cx="7886700" cy="3440776"/>
          </a:xfrm>
        </p:spPr>
        <p:txBody>
          <a:bodyPr>
            <a:normAutofit fontScale="92500" lnSpcReduction="20000"/>
          </a:bodyPr>
          <a:lstStyle/>
          <a:p>
            <a:r>
              <a:rPr lang="en-US" sz="2700" dirty="0"/>
              <a:t>Awareness</a:t>
            </a:r>
          </a:p>
          <a:p>
            <a:pPr lvl="1"/>
            <a:r>
              <a:rPr lang="en-US" sz="2400" dirty="0"/>
              <a:t>All possible experiences: sensations, thoughts, emotions, sights, sounds</a:t>
            </a:r>
          </a:p>
          <a:p>
            <a:r>
              <a:rPr lang="en-US" sz="2700" dirty="0"/>
              <a:t>Sustained Attention</a:t>
            </a:r>
          </a:p>
          <a:p>
            <a:pPr lvl="1"/>
            <a:r>
              <a:rPr lang="en-US" sz="2400" dirty="0"/>
              <a:t>Involves gently but firmly bringing attention back to the current moment</a:t>
            </a:r>
          </a:p>
          <a:p>
            <a:r>
              <a:rPr lang="en-US" sz="2700" dirty="0"/>
              <a:t>Focus on the Present Moment</a:t>
            </a:r>
          </a:p>
          <a:p>
            <a:r>
              <a:rPr lang="en-US" sz="2700" dirty="0"/>
              <a:t>Non-Judgmental Acceptance</a:t>
            </a:r>
          </a:p>
          <a:p>
            <a:pPr lvl="1"/>
            <a:r>
              <a:rPr lang="en-US" sz="2400" dirty="0"/>
              <a:t>Not labeling or reacting to experience as good/bad, desirable/undesirable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6617" y="5573300"/>
            <a:ext cx="48757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West, M.A. (2016). The practice of meditation. In  </a:t>
            </a:r>
            <a:r>
              <a:rPr lang="en-US" sz="1350" i="1" dirty="0"/>
              <a:t>The Psychology of Meditation: Research and Practice, </a:t>
            </a:r>
            <a:r>
              <a:rPr lang="en-US" sz="1350" dirty="0"/>
              <a:t>Oxford University Press.</a:t>
            </a:r>
            <a:endParaRPr lang="en-US" sz="1350" i="1" dirty="0"/>
          </a:p>
        </p:txBody>
      </p:sp>
    </p:spTree>
    <p:extLst>
      <p:ext uri="{BB962C8B-B14F-4D97-AF65-F5344CB8AC3E}">
        <p14:creationId xmlns:p14="http://schemas.microsoft.com/office/powerpoint/2010/main" val="2261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Mindfulness Meditation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1672" y="2061568"/>
            <a:ext cx="5551715" cy="17005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Take </a:t>
            </a:r>
            <a:r>
              <a:rPr lang="en-US" dirty="0"/>
              <a:t>a good </a:t>
            </a:r>
            <a:r>
              <a:rPr lang="en-US" dirty="0" smtClean="0"/>
              <a:t>seat</a:t>
            </a:r>
          </a:p>
          <a:p>
            <a:r>
              <a:rPr lang="en-US" dirty="0" smtClean="0"/>
              <a:t>Pay </a:t>
            </a:r>
            <a:r>
              <a:rPr lang="en-US" dirty="0"/>
              <a:t>attention to the </a:t>
            </a:r>
            <a:r>
              <a:rPr lang="en-US" dirty="0" smtClean="0"/>
              <a:t>breath</a:t>
            </a:r>
          </a:p>
          <a:p>
            <a:r>
              <a:rPr lang="en-US" dirty="0" smtClean="0"/>
              <a:t>When </a:t>
            </a:r>
            <a:r>
              <a:rPr lang="en-US" dirty="0"/>
              <a:t>your attention wanders, </a:t>
            </a:r>
            <a:r>
              <a:rPr lang="en-US" dirty="0" smtClean="0"/>
              <a:t>return to your breath</a:t>
            </a:r>
          </a:p>
          <a:p>
            <a:pPr marL="342900" lvl="1" indent="0">
              <a:buNone/>
            </a:pPr>
            <a:r>
              <a:rPr lang="en-US" dirty="0" smtClean="0"/>
              <a:t>(Simple, but not necessarily easy)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85" y="3698422"/>
            <a:ext cx="4364831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2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Breath Concentration 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are trying to rest our attention on an object, such as our breath, and use it like an anchor of a boat</a:t>
            </a:r>
          </a:p>
          <a:p>
            <a:r>
              <a:rPr lang="en-US" dirty="0" smtClean="0"/>
              <a:t>The anchor is there to ensure that the boat does not drift away but the boat is not motionless</a:t>
            </a:r>
          </a:p>
          <a:p>
            <a:r>
              <a:rPr lang="en-US" dirty="0" smtClean="0"/>
              <a:t>So, we are not trying to stop thinking, feeling, or sensing</a:t>
            </a:r>
          </a:p>
          <a:p>
            <a:r>
              <a:rPr lang="en-US" dirty="0" smtClean="0"/>
              <a:t>Trying to develop a different relationship to them by using the breath as an anchor to ensure that our thoughts do not carry us too far away from the present moment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06215" y="5768372"/>
            <a:ext cx="468058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Batchlor</a:t>
            </a:r>
            <a:r>
              <a:rPr lang="en-US" sz="1350" dirty="0"/>
              <a:t>, M. (2016). Meditation: Practice and experience. In </a:t>
            </a:r>
            <a:r>
              <a:rPr lang="en-US" sz="1350" i="1" dirty="0"/>
              <a:t>The Psychology of Meditation: Research and Practice</a:t>
            </a:r>
            <a:r>
              <a:rPr lang="en-US" sz="1350" dirty="0"/>
              <a:t>. In West, M.A. (editor). Oxford University Press.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86" y="110013"/>
            <a:ext cx="956787" cy="9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0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Do I Begin?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Mindful.org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Koru app or korumindfulness.org</a:t>
            </a:r>
          </a:p>
          <a:p>
            <a:r>
              <a:rPr lang="en-US" dirty="0" smtClean="0"/>
              <a:t>Insight Timer</a:t>
            </a:r>
          </a:p>
          <a:p>
            <a:r>
              <a:rPr lang="en-US" dirty="0" smtClean="0"/>
              <a:t>Aura</a:t>
            </a:r>
          </a:p>
          <a:p>
            <a:r>
              <a:rPr lang="en-US" dirty="0" err="1" smtClean="0"/>
              <a:t>Omvana</a:t>
            </a:r>
            <a:endParaRPr lang="en-US" dirty="0" smtClean="0"/>
          </a:p>
          <a:p>
            <a:r>
              <a:rPr lang="en-US" dirty="0" smtClean="0"/>
              <a:t>Stop, Breathe, Think</a:t>
            </a:r>
          </a:p>
          <a:p>
            <a:r>
              <a:rPr lang="en-US" dirty="0" smtClean="0"/>
              <a:t>Calm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Web Suggestions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Mindfulness App</a:t>
            </a:r>
          </a:p>
          <a:p>
            <a:r>
              <a:rPr lang="en-US" dirty="0"/>
              <a:t>Headspace</a:t>
            </a:r>
          </a:p>
          <a:p>
            <a:r>
              <a:rPr lang="en-US" dirty="0" smtClean="0"/>
              <a:t>MINDBODY</a:t>
            </a:r>
            <a:endParaRPr lang="en-US" dirty="0"/>
          </a:p>
          <a:p>
            <a:r>
              <a:rPr lang="en-US" dirty="0" err="1"/>
              <a:t>Buddhify</a:t>
            </a:r>
            <a:endParaRPr lang="en-US" dirty="0"/>
          </a:p>
          <a:p>
            <a:r>
              <a:rPr lang="en-US" dirty="0" smtClean="0"/>
              <a:t>Smiling </a:t>
            </a:r>
            <a:r>
              <a:rPr lang="en-US" dirty="0"/>
              <a:t>Mind</a:t>
            </a:r>
          </a:p>
          <a:p>
            <a:r>
              <a:rPr lang="en-US" dirty="0"/>
              <a:t>Meditation Timer Pro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71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https://korumindfulness.org</a:t>
            </a:r>
            <a:r>
              <a:rPr lang="en-US" b="1" dirty="0" smtClean="0">
                <a:hlinkClick r:id="rId2"/>
              </a:rPr>
              <a:t>/</a:t>
            </a:r>
            <a:endParaRPr lang="en-US" b="1" dirty="0" smtClean="0"/>
          </a:p>
          <a:p>
            <a:r>
              <a:rPr lang="en-US" b="1" dirty="0">
                <a:hlinkClick r:id="rId3"/>
              </a:rPr>
              <a:t>https://www.mindful.org</a:t>
            </a:r>
            <a:r>
              <a:rPr lang="en-US" b="1" dirty="0" smtClean="0">
                <a:hlinkClick r:id="rId3"/>
              </a:rPr>
              <a:t>/</a:t>
            </a:r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0879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Koru Guided Meditations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2877503" cy="326350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Breath Awareness</a:t>
            </a:r>
          </a:p>
          <a:p>
            <a:r>
              <a:rPr lang="en-US" dirty="0" smtClean="0"/>
              <a:t>Belly Breathing</a:t>
            </a:r>
          </a:p>
          <a:p>
            <a:r>
              <a:rPr lang="en-US" dirty="0" smtClean="0"/>
              <a:t>Body Scan</a:t>
            </a:r>
          </a:p>
          <a:p>
            <a:r>
              <a:rPr lang="en-US" dirty="0" smtClean="0"/>
              <a:t>Gatha</a:t>
            </a:r>
          </a:p>
          <a:p>
            <a:r>
              <a:rPr lang="en-US" dirty="0" smtClean="0"/>
              <a:t>Walking Meditation</a:t>
            </a:r>
          </a:p>
          <a:p>
            <a:r>
              <a:rPr lang="en-US" dirty="0" smtClean="0"/>
              <a:t>Guided Imagery</a:t>
            </a:r>
          </a:p>
          <a:p>
            <a:r>
              <a:rPr lang="en-US" dirty="0" smtClean="0"/>
              <a:t>Labeling Thoughts</a:t>
            </a:r>
          </a:p>
          <a:p>
            <a:r>
              <a:rPr lang="en-US" dirty="0" smtClean="0"/>
              <a:t>Labeling Feelings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Thich</a:t>
            </a:r>
            <a:r>
              <a:rPr lang="en-US" dirty="0" smtClean="0"/>
              <a:t> </a:t>
            </a:r>
            <a:r>
              <a:rPr lang="en-US" dirty="0" err="1" smtClean="0"/>
              <a:t>Nhat</a:t>
            </a:r>
            <a:r>
              <a:rPr lang="en-US" dirty="0" smtClean="0"/>
              <a:t> </a:t>
            </a:r>
            <a:r>
              <a:rPr lang="en-US" dirty="0" err="1" smtClean="0"/>
              <a:t>Hanh</a:t>
            </a:r>
            <a:endParaRPr lang="en-US" dirty="0"/>
          </a:p>
        </p:txBody>
      </p:sp>
      <p:pic>
        <p:nvPicPr>
          <p:cNvPr id="5" name="NJ9UtuWfs3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5655" y="2667000"/>
            <a:ext cx="4064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81" y="1885867"/>
            <a:ext cx="3117165" cy="34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3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Mindfulness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03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/>
              <a:t>Buddhist-Inspired </a:t>
            </a:r>
            <a:r>
              <a:rPr lang="en-US" sz="3000" dirty="0"/>
              <a:t>Mindfulness</a:t>
            </a:r>
            <a:r>
              <a:rPr lang="en-US" sz="3000" dirty="0" smtClean="0"/>
              <a:t>:</a:t>
            </a:r>
            <a:r>
              <a:rPr lang="en-US" sz="3000" dirty="0"/>
              <a:t> Why </a:t>
            </a:r>
            <a:r>
              <a:rPr lang="en-US" sz="3000" dirty="0" smtClean="0"/>
              <a:t>Does </a:t>
            </a:r>
            <a:r>
              <a:rPr lang="en-US" sz="3000" dirty="0"/>
              <a:t>M</a:t>
            </a:r>
            <a:r>
              <a:rPr lang="en-US" sz="3000" dirty="0" smtClean="0"/>
              <a:t>indfulness </a:t>
            </a:r>
            <a:r>
              <a:rPr lang="en-US" sz="3000" dirty="0"/>
              <a:t>I</a:t>
            </a:r>
            <a:r>
              <a:rPr lang="en-US" sz="3000" dirty="0" smtClean="0"/>
              <a:t>ncrease Well-Being?</a:t>
            </a:r>
          </a:p>
          <a:p>
            <a:pPr lvl="0" hangingPunct="0"/>
            <a:r>
              <a:rPr lang="en-US" sz="3000" dirty="0" smtClean="0"/>
              <a:t>Increases </a:t>
            </a:r>
            <a:r>
              <a:rPr lang="en-US" sz="3000" dirty="0"/>
              <a:t>a metacognitiv</a:t>
            </a:r>
            <a:r>
              <a:rPr lang="en-US" sz="3000" i="1" dirty="0"/>
              <a:t>e</a:t>
            </a:r>
            <a:r>
              <a:rPr lang="en-US" sz="3000" dirty="0"/>
              <a:t> </a:t>
            </a:r>
            <a:r>
              <a:rPr lang="en-US" sz="3000" dirty="0" smtClean="0"/>
              <a:t>perspective</a:t>
            </a:r>
          </a:p>
          <a:p>
            <a:pPr lvl="0" hangingPunct="0"/>
            <a:r>
              <a:rPr lang="en-US" sz="3000" dirty="0" smtClean="0"/>
              <a:t>Mindfulness allows decentering</a:t>
            </a:r>
          </a:p>
          <a:p>
            <a:pPr lvl="1" hangingPunct="0"/>
            <a:r>
              <a:rPr lang="en-US" sz="2600" dirty="0" smtClean="0"/>
              <a:t>Evaluate consciousness with less reactivity</a:t>
            </a:r>
          </a:p>
          <a:p>
            <a:pPr lvl="0" hangingPunct="0"/>
            <a:r>
              <a:rPr lang="en-US" sz="3000" dirty="0" smtClean="0"/>
              <a:t>Reduce </a:t>
            </a:r>
            <a:r>
              <a:rPr lang="en-US" sz="3000" dirty="0"/>
              <a:t>intense reactivity to highly arousing and emotional stimuli</a:t>
            </a:r>
          </a:p>
          <a:p>
            <a:pPr lvl="0" hangingPunct="0"/>
            <a:r>
              <a:rPr lang="en-US" sz="3000" dirty="0" smtClean="0"/>
              <a:t>Processing </a:t>
            </a:r>
            <a:r>
              <a:rPr lang="en-US" sz="3000" dirty="0"/>
              <a:t>of emotional </a:t>
            </a:r>
            <a:r>
              <a:rPr lang="en-US" sz="3000" dirty="0" smtClean="0"/>
              <a:t>material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Mindfulness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Langer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799"/>
            <a:ext cx="4040188" cy="3765551"/>
          </a:xfrm>
        </p:spPr>
        <p:txBody>
          <a:bodyPr>
            <a:normAutofit fontScale="85000" lnSpcReduction="10000"/>
          </a:bodyPr>
          <a:lstStyle/>
          <a:p>
            <a:r>
              <a:rPr lang="en-US" sz="3000" dirty="0" smtClean="0"/>
              <a:t>New knowledge gained from being more mindful is used to create </a:t>
            </a:r>
            <a:r>
              <a:rPr lang="en-US" sz="3000" dirty="0"/>
              <a:t>new ways of thinking about one’s </a:t>
            </a:r>
            <a:r>
              <a:rPr lang="en-US" sz="3000" dirty="0" smtClean="0"/>
              <a:t>life</a:t>
            </a:r>
          </a:p>
          <a:p>
            <a:r>
              <a:rPr lang="en-US" sz="3000" dirty="0" smtClean="0"/>
              <a:t>Increase happiness and life satisfaction by fostering a more stable and positive sense of self-identity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Buddhist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45025" y="2590799"/>
            <a:ext cx="4041775" cy="3765551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Awareness of ongoing experience while creating an attitude of calm detachment from the </a:t>
            </a:r>
            <a:r>
              <a:rPr lang="en-US" dirty="0" smtClean="0"/>
              <a:t>experience</a:t>
            </a:r>
          </a:p>
          <a:p>
            <a:pPr lvl="0"/>
            <a:r>
              <a:rPr lang="en-US" dirty="0" smtClean="0"/>
              <a:t>Places greater emphasis on equanimity, peace of mind, contentment, and compassion (mainly by decreasing focus on self-identity)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8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Savoring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hangingPunct="0"/>
            <a:r>
              <a:rPr lang="en-US" sz="3000" dirty="0"/>
              <a:t>Awareness of pleasure and focus attention on the sensation and delight in </a:t>
            </a:r>
            <a:r>
              <a:rPr lang="en-US" sz="3000" dirty="0" smtClean="0"/>
              <a:t>it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337587"/>
            <a:ext cx="3739790" cy="280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3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Leisure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/>
              <a:t>What Turns </a:t>
            </a:r>
            <a:r>
              <a:rPr lang="en-US" sz="3000" dirty="0"/>
              <a:t>an Activity into “</a:t>
            </a:r>
            <a:r>
              <a:rPr lang="en-US" sz="3000" dirty="0" smtClean="0"/>
              <a:t>Leisure?”</a:t>
            </a:r>
          </a:p>
          <a:p>
            <a:pPr lvl="0" hangingPunct="0"/>
            <a:r>
              <a:rPr lang="en-US" dirty="0"/>
              <a:t>Highest-ranked </a:t>
            </a:r>
            <a:r>
              <a:rPr lang="en-US" dirty="0" smtClean="0"/>
              <a:t>reasons</a:t>
            </a:r>
          </a:p>
          <a:p>
            <a:pPr lvl="1" hangingPunct="0"/>
            <a:r>
              <a:rPr lang="en-US" dirty="0" smtClean="0"/>
              <a:t>Fulfill needs for autonomy </a:t>
            </a:r>
          </a:p>
          <a:p>
            <a:pPr lvl="1" hangingPunct="0"/>
            <a:r>
              <a:rPr lang="en-US" dirty="0"/>
              <a:t>E</a:t>
            </a:r>
            <a:r>
              <a:rPr lang="en-US" dirty="0" smtClean="0"/>
              <a:t>njoyment of family life</a:t>
            </a:r>
          </a:p>
          <a:p>
            <a:pPr lvl="1" hangingPunct="0"/>
            <a:r>
              <a:rPr lang="en-US" dirty="0" smtClean="0"/>
              <a:t>Relaxation</a:t>
            </a:r>
          </a:p>
          <a:p>
            <a:pPr lvl="1" hangingPunct="0"/>
            <a:r>
              <a:rPr lang="en-US" dirty="0" smtClean="0"/>
              <a:t>Offers escape from routine </a:t>
            </a:r>
          </a:p>
          <a:p>
            <a:pPr lvl="0" hangingPunct="0"/>
            <a:r>
              <a:rPr lang="en-US" dirty="0" smtClean="0"/>
              <a:t>Important </a:t>
            </a:r>
            <a:r>
              <a:rPr lang="en-US" dirty="0"/>
              <a:t>for a sense of well-being and life satisfaction</a:t>
            </a:r>
            <a:endParaRPr lang="en-US" sz="2800" dirty="0"/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Savoring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68875"/>
          </a:xfrm>
        </p:spPr>
        <p:txBody>
          <a:bodyPr>
            <a:noAutofit/>
          </a:bodyPr>
          <a:lstStyle/>
          <a:p>
            <a:pPr lvl="0" hangingPunct="0"/>
            <a:r>
              <a:rPr lang="en-US" sz="3000" dirty="0" smtClean="0"/>
              <a:t>Four </a:t>
            </a:r>
            <a:r>
              <a:rPr lang="en-US" sz="3000" dirty="0"/>
              <a:t>basic types of savoring:</a:t>
            </a:r>
          </a:p>
          <a:p>
            <a:pPr lvl="1">
              <a:buFont typeface="Arial" panose="020B0604020202020204" pitchFamily="34" charset="0"/>
              <a:buChar char="─"/>
            </a:pPr>
            <a:r>
              <a:rPr lang="en-US" sz="3000" dirty="0"/>
              <a:t>Basking</a:t>
            </a:r>
            <a:r>
              <a:rPr lang="en-US" sz="3000" cap="all" dirty="0"/>
              <a:t> </a:t>
            </a:r>
            <a:endParaRPr lang="en-US" sz="3000" dirty="0"/>
          </a:p>
          <a:p>
            <a:pPr lvl="2">
              <a:buFont typeface="Arial" panose="020B0604020202020204" pitchFamily="34" charset="0"/>
              <a:buChar char="─"/>
            </a:pPr>
            <a:r>
              <a:rPr lang="en-US" sz="2600" dirty="0" smtClean="0"/>
              <a:t>Receiving praise and congratulations</a:t>
            </a:r>
          </a:p>
          <a:p>
            <a:pPr lvl="1">
              <a:buFont typeface="Arial" panose="020B0604020202020204" pitchFamily="34" charset="0"/>
              <a:buChar char="─"/>
            </a:pPr>
            <a:r>
              <a:rPr lang="en-US" sz="3000" dirty="0" smtClean="0"/>
              <a:t>Marveling</a:t>
            </a:r>
          </a:p>
          <a:p>
            <a:pPr lvl="2">
              <a:buFont typeface="Arial" panose="020B0604020202020204" pitchFamily="34" charset="0"/>
              <a:buChar char="─"/>
            </a:pPr>
            <a:r>
              <a:rPr lang="en-US" sz="2600" dirty="0" smtClean="0"/>
              <a:t>Getting lost in the wonder of a moment</a:t>
            </a:r>
          </a:p>
          <a:p>
            <a:pPr lvl="1">
              <a:buFont typeface="Arial" panose="020B0604020202020204" pitchFamily="34" charset="0"/>
              <a:buChar char="─"/>
            </a:pPr>
            <a:r>
              <a:rPr lang="en-US" sz="3000" dirty="0" smtClean="0"/>
              <a:t>Luxuriating</a:t>
            </a:r>
          </a:p>
          <a:p>
            <a:pPr lvl="2">
              <a:buFont typeface="Arial" panose="020B0604020202020204" pitchFamily="34" charset="0"/>
              <a:buChar char="─"/>
            </a:pPr>
            <a:r>
              <a:rPr lang="en-US" sz="2600" dirty="0" smtClean="0"/>
              <a:t>Indulging in a sensation</a:t>
            </a:r>
          </a:p>
          <a:p>
            <a:pPr lvl="1">
              <a:buFont typeface="Arial" panose="020B0604020202020204" pitchFamily="34" charset="0"/>
              <a:buChar char="─"/>
            </a:pPr>
            <a:r>
              <a:rPr lang="en-US" sz="3000" dirty="0" smtClean="0"/>
              <a:t>Thanksgiving</a:t>
            </a:r>
          </a:p>
          <a:p>
            <a:pPr lvl="2">
              <a:buFont typeface="Arial" panose="020B0604020202020204" pitchFamily="34" charset="0"/>
              <a:buChar char="─"/>
            </a:pPr>
            <a:r>
              <a:rPr lang="en-US" sz="2600" dirty="0" smtClean="0"/>
              <a:t>Expressing gratitude</a:t>
            </a:r>
          </a:p>
          <a:p>
            <a:pPr lvl="2">
              <a:buFont typeface="Arial" panose="020B0604020202020204" pitchFamily="34" charset="0"/>
              <a:buChar char="─"/>
            </a:pPr>
            <a:endParaRPr lang="en-US" sz="2600" dirty="0"/>
          </a:p>
          <a:p>
            <a:pPr marL="457200" lvl="1" indent="0">
              <a:buNone/>
            </a:pPr>
            <a:r>
              <a:rPr lang="en-IN" sz="3000" dirty="0" smtClean="0"/>
              <a:t>  </a:t>
            </a:r>
            <a:endParaRPr lang="en-IN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36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Savoring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68875"/>
          </a:xfrm>
        </p:spPr>
        <p:txBody>
          <a:bodyPr>
            <a:noAutofit/>
          </a:bodyPr>
          <a:lstStyle/>
          <a:p>
            <a:pPr lvl="0" hangingPunct="0"/>
            <a:r>
              <a:rPr lang="en-US" sz="3000" dirty="0" smtClean="0"/>
              <a:t>Five Ways to Enhance/Promote Savoring</a:t>
            </a:r>
          </a:p>
          <a:p>
            <a:pPr lvl="1" hangingPunct="0"/>
            <a:r>
              <a:rPr lang="en-US" sz="2600" dirty="0" smtClean="0"/>
              <a:t>Absorption</a:t>
            </a:r>
          </a:p>
          <a:p>
            <a:pPr lvl="1" hangingPunct="0"/>
            <a:r>
              <a:rPr lang="en-US" sz="2600" dirty="0" smtClean="0"/>
              <a:t>Sharpening the senses</a:t>
            </a:r>
          </a:p>
          <a:p>
            <a:pPr lvl="1" hangingPunct="0"/>
            <a:r>
              <a:rPr lang="en-US" sz="2600" dirty="0" smtClean="0"/>
              <a:t>Memory building</a:t>
            </a:r>
          </a:p>
          <a:p>
            <a:pPr lvl="2" hangingPunct="0"/>
            <a:r>
              <a:rPr lang="en-US" sz="2200" dirty="0" smtClean="0"/>
              <a:t>Take pictures, buy souvenirs</a:t>
            </a:r>
          </a:p>
          <a:p>
            <a:pPr lvl="1" hangingPunct="0"/>
            <a:r>
              <a:rPr lang="en-US" sz="2600" dirty="0" smtClean="0"/>
              <a:t>Sharing with others</a:t>
            </a:r>
          </a:p>
          <a:p>
            <a:pPr lvl="1" hangingPunct="0"/>
            <a:r>
              <a:rPr lang="en-US" sz="2600" dirty="0" smtClean="0"/>
              <a:t>Self-congratulation</a:t>
            </a:r>
            <a:endParaRPr lang="en-IN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24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Peak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hangingPunct="0"/>
            <a:r>
              <a:rPr lang="en-US" sz="3000" dirty="0" smtClean="0"/>
              <a:t>Performing in </a:t>
            </a:r>
            <a:r>
              <a:rPr lang="en-US" sz="3000" dirty="0"/>
              <a:t>flow does not always translate into better </a:t>
            </a:r>
            <a:r>
              <a:rPr lang="en-US" sz="3000" dirty="0" smtClean="0"/>
              <a:t>performance</a:t>
            </a:r>
            <a:endParaRPr lang="en-US" sz="3000" dirty="0"/>
          </a:p>
          <a:p>
            <a:pPr lvl="0" hangingPunct="0"/>
            <a:r>
              <a:rPr lang="en-US" sz="3000" dirty="0"/>
              <a:t>Peak performance: </a:t>
            </a:r>
            <a:r>
              <a:rPr lang="en-US" sz="3000" dirty="0" smtClean="0"/>
              <a:t>Performing </a:t>
            </a:r>
            <a:r>
              <a:rPr lang="en-US" sz="3000" dirty="0"/>
              <a:t>beyond our normal level of </a:t>
            </a:r>
            <a:r>
              <a:rPr lang="en-US" sz="3000" dirty="0" smtClean="0"/>
              <a:t>functioning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68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Peak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Peak </a:t>
            </a:r>
            <a:r>
              <a:rPr lang="en-US" sz="3000" dirty="0"/>
              <a:t>performance can be described by four </a:t>
            </a:r>
            <a:r>
              <a:rPr lang="en-US" sz="3000" dirty="0" smtClean="0"/>
              <a:t>parameters</a:t>
            </a:r>
          </a:p>
          <a:p>
            <a:pPr lvl="1" hangingPunct="0"/>
            <a:r>
              <a:rPr lang="en-US" dirty="0"/>
              <a:t>Clear focus on self, object, and relationship.</a:t>
            </a:r>
          </a:p>
          <a:p>
            <a:pPr lvl="1" hangingPunct="0"/>
            <a:r>
              <a:rPr lang="en-US" dirty="0"/>
              <a:t> Intense involvement in the experience.</a:t>
            </a:r>
          </a:p>
          <a:p>
            <a:pPr lvl="1" hangingPunct="0"/>
            <a:r>
              <a:rPr lang="en-US" dirty="0"/>
              <a:t> A strong intention to complete a task.</a:t>
            </a:r>
          </a:p>
          <a:p>
            <a:pPr lvl="1"/>
            <a:r>
              <a:rPr lang="en-US" dirty="0"/>
              <a:t> A spontaneous expression of power.</a:t>
            </a:r>
          </a:p>
          <a:p>
            <a:pPr lvl="1"/>
            <a:endParaRPr lang="en-US" sz="2600" dirty="0" smtClean="0"/>
          </a:p>
          <a:p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6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Peak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Peak Performance in </a:t>
            </a:r>
            <a:r>
              <a:rPr lang="en-US" sz="3000" dirty="0" smtClean="0"/>
              <a:t>Sports</a:t>
            </a:r>
          </a:p>
          <a:p>
            <a:pPr lvl="0" hangingPunct="0"/>
            <a:r>
              <a:rPr lang="en-US" sz="3000" dirty="0" smtClean="0"/>
              <a:t>Being in </a:t>
            </a:r>
            <a:r>
              <a:rPr lang="en-US" sz="3000" dirty="0"/>
              <a:t>flow </a:t>
            </a:r>
            <a:r>
              <a:rPr lang="en-US" sz="3000" dirty="0" smtClean="0"/>
              <a:t>does </a:t>
            </a:r>
            <a:r>
              <a:rPr lang="en-US" sz="3000" dirty="0"/>
              <a:t>not necessarily have a peak </a:t>
            </a:r>
            <a:r>
              <a:rPr lang="en-US" sz="3000" dirty="0" smtClean="0"/>
              <a:t>performance</a:t>
            </a:r>
            <a:r>
              <a:rPr lang="en-US" sz="3000" dirty="0"/>
              <a:t> </a:t>
            </a:r>
          </a:p>
          <a:p>
            <a:pPr lvl="0" hangingPunct="0"/>
            <a:r>
              <a:rPr lang="en-US" sz="3000" dirty="0"/>
              <a:t>K</a:t>
            </a:r>
            <a:r>
              <a:rPr lang="en-US" sz="3000" dirty="0" smtClean="0"/>
              <a:t>ey </a:t>
            </a:r>
            <a:r>
              <a:rPr lang="en-US" sz="3000" dirty="0"/>
              <a:t>to peak </a:t>
            </a:r>
            <a:r>
              <a:rPr lang="en-US" sz="3000" dirty="0" smtClean="0"/>
              <a:t>performance</a:t>
            </a:r>
          </a:p>
          <a:p>
            <a:pPr lvl="1" hangingPunct="0"/>
            <a:r>
              <a:rPr lang="en-US" sz="3000" dirty="0"/>
              <a:t>Is to maintain a clear focus on both self and object and maintain a strong sense of self in relationship with the object. Peak performance is most often found in activities that a person is deeply involved, committed, absorbed, or emotionally connected with</a:t>
            </a:r>
            <a:r>
              <a:rPr lang="en-US" sz="3000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0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Peak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Peak Performance in </a:t>
            </a:r>
            <a:r>
              <a:rPr lang="en-US" sz="3000" dirty="0" smtClean="0"/>
              <a:t>Sports: </a:t>
            </a:r>
          </a:p>
          <a:p>
            <a:pPr marL="0" indent="0">
              <a:buNone/>
            </a:pPr>
            <a:r>
              <a:rPr lang="en-US" sz="3000" dirty="0" smtClean="0"/>
              <a:t>Peak Performance </a:t>
            </a:r>
            <a:r>
              <a:rPr lang="en-US" sz="3000" dirty="0"/>
              <a:t>in E</a:t>
            </a:r>
            <a:r>
              <a:rPr lang="en-US" sz="3000" dirty="0" smtClean="0"/>
              <a:t>lite </a:t>
            </a:r>
            <a:r>
              <a:rPr lang="en-US" sz="3000" dirty="0"/>
              <a:t>A</a:t>
            </a:r>
            <a:r>
              <a:rPr lang="en-US" sz="3000" dirty="0" smtClean="0"/>
              <a:t>thletes</a:t>
            </a:r>
          </a:p>
          <a:p>
            <a:pPr lvl="0" hangingPunct="0"/>
            <a:r>
              <a:rPr lang="en-US" sz="3000" dirty="0"/>
              <a:t>Garfield and Bennet found eight conditions when actual performance was at its best</a:t>
            </a:r>
          </a:p>
          <a:p>
            <a:pPr lvl="0" hangingPunct="0"/>
            <a:r>
              <a:rPr lang="en-US" sz="3000" dirty="0" smtClean="0"/>
              <a:t>90</a:t>
            </a:r>
            <a:r>
              <a:rPr lang="en-US" sz="3000" dirty="0"/>
              <a:t>% of athletic success may be due to psychological factors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7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Leisure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/>
              <a:t>What Turns </a:t>
            </a:r>
            <a:r>
              <a:rPr lang="en-US" sz="3000" dirty="0"/>
              <a:t>an Activity into “</a:t>
            </a:r>
            <a:r>
              <a:rPr lang="en-US" sz="3000" dirty="0" smtClean="0"/>
              <a:t>Leisure?”</a:t>
            </a:r>
          </a:p>
          <a:p>
            <a:pPr lvl="0" hangingPunct="0"/>
            <a:r>
              <a:rPr lang="en-US" dirty="0" smtClean="0"/>
              <a:t>Core Psychological Mechanisms</a:t>
            </a:r>
          </a:p>
          <a:p>
            <a:pPr lvl="1" hangingPunct="0"/>
            <a:r>
              <a:rPr lang="en-US" dirty="0" smtClean="0"/>
              <a:t>Detachment-recovery</a:t>
            </a:r>
          </a:p>
          <a:p>
            <a:pPr lvl="2" hangingPunct="0"/>
            <a:r>
              <a:rPr lang="en-US" dirty="0" smtClean="0"/>
              <a:t>Detach from responsibilities, recover from stress</a:t>
            </a:r>
          </a:p>
          <a:p>
            <a:pPr lvl="1" hangingPunct="0"/>
            <a:r>
              <a:rPr lang="en-US" dirty="0" smtClean="0"/>
              <a:t>Autonomy</a:t>
            </a:r>
          </a:p>
          <a:p>
            <a:pPr lvl="1" hangingPunct="0"/>
            <a:r>
              <a:rPr lang="en-US" dirty="0" smtClean="0"/>
              <a:t>Mastery</a:t>
            </a:r>
          </a:p>
          <a:p>
            <a:pPr lvl="1" hangingPunct="0"/>
            <a:r>
              <a:rPr lang="en-US" dirty="0" smtClean="0"/>
              <a:t>Meaning</a:t>
            </a:r>
          </a:p>
          <a:p>
            <a:pPr lvl="1" hangingPunct="0"/>
            <a:r>
              <a:rPr lang="en-US" dirty="0" smtClean="0"/>
              <a:t>Affiliation with others </a:t>
            </a:r>
          </a:p>
          <a:p>
            <a:pPr lvl="0" hangingPunct="0"/>
            <a:r>
              <a:rPr lang="en-US" dirty="0" smtClean="0"/>
              <a:t>Summary: Leisure is important </a:t>
            </a:r>
            <a:r>
              <a:rPr lang="en-US" dirty="0"/>
              <a:t>for a sense of well-being and life satisfaction</a:t>
            </a:r>
            <a:endParaRPr lang="en-US" sz="2800" dirty="0"/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1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Flow and Optimal Experience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Definition of Flow </a:t>
            </a:r>
            <a:endParaRPr lang="en-US" dirty="0" smtClean="0"/>
          </a:p>
          <a:p>
            <a:pPr lvl="0" hangingPunct="0"/>
            <a:r>
              <a:rPr lang="en-US" dirty="0"/>
              <a:t>Flow: A state in which action </a:t>
            </a:r>
            <a:r>
              <a:rPr lang="en-US" dirty="0" smtClean="0"/>
              <a:t>follows </a:t>
            </a:r>
            <a:r>
              <a:rPr lang="en-US" dirty="0"/>
              <a:t>upon </a:t>
            </a:r>
            <a:r>
              <a:rPr lang="en-US" dirty="0" smtClean="0"/>
              <a:t>action</a:t>
            </a:r>
          </a:p>
          <a:p>
            <a:pPr lvl="1" hangingPunct="0"/>
            <a:r>
              <a:rPr lang="en-US" dirty="0"/>
              <a:t>a</a:t>
            </a:r>
            <a:r>
              <a:rPr lang="en-US" dirty="0" smtClean="0"/>
              <a:t>ka </a:t>
            </a:r>
            <a:r>
              <a:rPr lang="en-US" i="1" dirty="0" smtClean="0"/>
              <a:t>in the zone</a:t>
            </a:r>
            <a:endParaRPr lang="en-US" i="1" dirty="0"/>
          </a:p>
          <a:p>
            <a:pPr lvl="0" hangingPunct="0"/>
            <a:r>
              <a:rPr lang="en-US" dirty="0" smtClean="0"/>
              <a:t>The </a:t>
            </a:r>
            <a:r>
              <a:rPr lang="en-US" dirty="0"/>
              <a:t>holistic sensation </a:t>
            </a:r>
            <a:endParaRPr lang="en-US" dirty="0" smtClean="0"/>
          </a:p>
          <a:p>
            <a:pPr lvl="0" hangingPunct="0"/>
            <a:r>
              <a:rPr lang="en-US" dirty="0" smtClean="0"/>
              <a:t>Percentage </a:t>
            </a:r>
            <a:r>
              <a:rPr lang="en-US" dirty="0"/>
              <a:t>of people who have had very intense flow experiences is much smaller</a:t>
            </a:r>
          </a:p>
          <a:p>
            <a:pPr lvl="0" hangingPunct="0"/>
            <a:r>
              <a:rPr lang="en-US" dirty="0" smtClean="0"/>
              <a:t>Link </a:t>
            </a:r>
            <a:r>
              <a:rPr lang="en-US" dirty="0"/>
              <a:t>between flow and psychological well-being</a:t>
            </a:r>
          </a:p>
          <a:p>
            <a:pPr marL="0" indent="0">
              <a:buNone/>
            </a:pPr>
            <a:endParaRPr lang="en-IN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6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Flow and Optimal Experience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4114800" cy="39925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Characteristics </a:t>
            </a:r>
            <a:r>
              <a:rPr lang="en-US" dirty="0"/>
              <a:t>of Flow </a:t>
            </a:r>
            <a:endParaRPr lang="en-US" dirty="0" smtClean="0"/>
          </a:p>
          <a:p>
            <a:r>
              <a:rPr lang="en-US" dirty="0"/>
              <a:t>State of flow </a:t>
            </a:r>
            <a:r>
              <a:rPr lang="en-US" dirty="0" smtClean="0"/>
              <a:t>described using 8 parameters</a:t>
            </a:r>
          </a:p>
          <a:p>
            <a:pPr lvl="0"/>
            <a:r>
              <a:rPr lang="en-US" dirty="0"/>
              <a:t>Flow accompanies a challenging activity that requires skill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2667000"/>
            <a:ext cx="4057650" cy="25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Flow and Optimal Experience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0772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Characteristics </a:t>
            </a:r>
            <a:r>
              <a:rPr lang="en-US" dirty="0"/>
              <a:t>of Flow 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Merging of action and awareness</a:t>
            </a:r>
          </a:p>
          <a:p>
            <a:pPr marL="514350" indent="-514350">
              <a:buAutoNum type="arabicPeriod"/>
            </a:pPr>
            <a:r>
              <a:rPr lang="en-US" dirty="0" smtClean="0"/>
              <a:t>Intense and focused concentration</a:t>
            </a:r>
          </a:p>
          <a:p>
            <a:pPr marL="514350" indent="-514350">
              <a:buAutoNum type="arabicPeriod"/>
            </a:pPr>
            <a:r>
              <a:rPr lang="en-US" dirty="0" smtClean="0"/>
              <a:t>Greater sense of control</a:t>
            </a:r>
          </a:p>
          <a:p>
            <a:pPr marL="514350" indent="-514350">
              <a:buAutoNum type="arabicPeriod"/>
            </a:pPr>
            <a:r>
              <a:rPr lang="en-US" dirty="0" smtClean="0"/>
              <a:t>A loss of self-consciousness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8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Flow and Optimal Experience</a:t>
            </a:r>
            <a:endParaRPr lang="en-IN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077200" cy="3992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Characteristics </a:t>
            </a:r>
            <a:r>
              <a:rPr lang="en-US" dirty="0"/>
              <a:t>of Flow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5. Distortion of temporal experience</a:t>
            </a:r>
          </a:p>
          <a:p>
            <a:pPr marL="0" indent="0">
              <a:buNone/>
            </a:pPr>
            <a:r>
              <a:rPr lang="en-US" dirty="0" smtClean="0"/>
              <a:t>6. Autotelic nature of the experience (process is intrinsically motivating)</a:t>
            </a:r>
          </a:p>
          <a:p>
            <a:pPr marL="0" indent="0">
              <a:buNone/>
            </a:pPr>
            <a:r>
              <a:rPr lang="en-US" dirty="0" smtClean="0"/>
              <a:t>Conditions Under Which Flow is More Likely:</a:t>
            </a:r>
          </a:p>
          <a:p>
            <a:pPr marL="0" indent="0">
              <a:buNone/>
            </a:pPr>
            <a:r>
              <a:rPr lang="en-US" dirty="0" smtClean="0"/>
              <a:t>7. Challenge-skill</a:t>
            </a:r>
          </a:p>
          <a:p>
            <a:pPr marL="0" indent="0">
              <a:buNone/>
            </a:pPr>
            <a:r>
              <a:rPr lang="en-US" dirty="0" smtClean="0"/>
              <a:t>8. Activity provides clear goals and immediate feedback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139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6459BC2-B659-487D-BEB2-F955C117AB60}" vid="{DBD5FE40-1BE0-49FE-A5ED-32525EB844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1872</TotalTime>
  <Words>2532</Words>
  <Application>Microsoft Office PowerPoint</Application>
  <PresentationFormat>On-screen Show (4:3)</PresentationFormat>
  <Paragraphs>381</Paragraphs>
  <Slides>45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Times New Roman</vt:lpstr>
      <vt:lpstr>Theme1</vt:lpstr>
      <vt:lpstr>PowerPoint Presentation</vt:lpstr>
      <vt:lpstr>Leisure </vt:lpstr>
      <vt:lpstr>Leisure </vt:lpstr>
      <vt:lpstr>Leisure </vt:lpstr>
      <vt:lpstr>Leisure </vt:lpstr>
      <vt:lpstr>Flow and Optimal Experience</vt:lpstr>
      <vt:lpstr>Flow and Optimal Experience</vt:lpstr>
      <vt:lpstr>Flow and Optimal Experience</vt:lpstr>
      <vt:lpstr>Flow and Optimal Experience</vt:lpstr>
      <vt:lpstr>Flow and Optimal Experience</vt:lpstr>
      <vt:lpstr>Flow and Optimal Experience</vt:lpstr>
      <vt:lpstr>Flow and Optimal Experience</vt:lpstr>
      <vt:lpstr>Flow and Optimal Experience</vt:lpstr>
      <vt:lpstr>Flow and Optimal Experience</vt:lpstr>
      <vt:lpstr>Mindfulness</vt:lpstr>
      <vt:lpstr>Mindfulness</vt:lpstr>
      <vt:lpstr>Mindfulness</vt:lpstr>
      <vt:lpstr>Mindfulness</vt:lpstr>
      <vt:lpstr>Mindfulness</vt:lpstr>
      <vt:lpstr>Mindfulness</vt:lpstr>
      <vt:lpstr>Mindfulness</vt:lpstr>
      <vt:lpstr>PowerPoint Presentation</vt:lpstr>
      <vt:lpstr>Mindfulness  Jon Kabat-Zin</vt:lpstr>
      <vt:lpstr>PowerPoint Presentation</vt:lpstr>
      <vt:lpstr>What is Mindfulness Jon Kabat Zinn</vt:lpstr>
      <vt:lpstr>Mindfulness</vt:lpstr>
      <vt:lpstr>The Practice of Meditation</vt:lpstr>
      <vt:lpstr>Mindfulness</vt:lpstr>
      <vt:lpstr>Aims of Meditation</vt:lpstr>
      <vt:lpstr>John Kabat-Zinn  Elements of Mindfulness Practice </vt:lpstr>
      <vt:lpstr>Mindfulness Meditation Basics</vt:lpstr>
      <vt:lpstr>Breath Concentration Metaphor</vt:lpstr>
      <vt:lpstr>How Do I Begin?</vt:lpstr>
      <vt:lpstr>Links</vt:lpstr>
      <vt:lpstr>Koru Guided Meditations</vt:lpstr>
      <vt:lpstr>Thich Nhat Hanh</vt:lpstr>
      <vt:lpstr>Mindfulness</vt:lpstr>
      <vt:lpstr>Mindfulness</vt:lpstr>
      <vt:lpstr>Savoring</vt:lpstr>
      <vt:lpstr>Savoring</vt:lpstr>
      <vt:lpstr>Savoring</vt:lpstr>
      <vt:lpstr>Peak Performance</vt:lpstr>
      <vt:lpstr>Peak Performance</vt:lpstr>
      <vt:lpstr>Peak Performance</vt:lpstr>
      <vt:lpstr>Peak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Ancheta, Katie</dc:creator>
  <cp:lastModifiedBy>Traver, Holly</cp:lastModifiedBy>
  <cp:revision>207</cp:revision>
  <dcterms:created xsi:type="dcterms:W3CDTF">2006-08-16T00:00:00Z</dcterms:created>
  <dcterms:modified xsi:type="dcterms:W3CDTF">2020-05-30T21:20:53Z</dcterms:modified>
</cp:coreProperties>
</file>